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4720"/>
            <a:ext cx="11485848" cy="646331"/>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主要介绍了两位获得</a:t>
            </a:r>
            <a:r>
              <a:rPr lang="en-US" altLang="zh-CN" b="1" dirty="0">
                <a:latin typeface="+mn-ea"/>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感动中国</a:t>
            </a:r>
            <a:r>
              <a:rPr lang="en-US" altLang="zh-CN" b="1" dirty="0">
                <a:latin typeface="+mn-ea"/>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称号的获奖者的故事。</a:t>
            </a:r>
            <a:endParaRPr lang="zh-CN" altLang="en-US" dirty="0"/>
          </a:p>
        </p:txBody>
      </p:sp>
      <p:pic>
        <p:nvPicPr>
          <p:cNvPr id="3" name="语篇导航-DA.eps" descr="id:2147486385;FounderCES"/>
          <p:cNvPicPr/>
          <p:nvPr/>
        </p:nvPicPr>
        <p:blipFill>
          <a:blip r:embed="rId1"/>
          <a:stretch>
            <a:fillRect/>
          </a:stretch>
        </p:blipFill>
        <p:spPr>
          <a:xfrm>
            <a:off x="577736" y="2648123"/>
            <a:ext cx="1917070" cy="468115"/>
          </a:xfrm>
          <a:prstGeom prst="rect">
            <a:avLst/>
          </a:prstGeom>
        </p:spPr>
      </p:pic>
      <p:pic>
        <p:nvPicPr>
          <p:cNvPr id="4" name="图片 3"/>
          <p:cNvPicPr>
            <a:picLocks noChangeAspect="1"/>
          </p:cNvPicPr>
          <p:nvPr/>
        </p:nvPicPr>
        <p:blipFill>
          <a:blip r:embed="rId2"/>
          <a:stretch>
            <a:fillRect/>
          </a:stretch>
        </p:blipFill>
        <p:spPr>
          <a:xfrm>
            <a:off x="761605" y="1196752"/>
            <a:ext cx="10667203" cy="12473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1672"/>
            <a:ext cx="11485848" cy="4523105"/>
          </a:xfrm>
        </p:spPr>
        <p:txBody>
          <a:bodyPr/>
          <a:lstStyle/>
          <a:p>
            <a:pPr indent="609600" hangingPunct="0">
              <a:spcAft>
                <a:spcPts val="0"/>
              </a:spcAft>
              <a:tabLst>
                <a:tab pos="4050665" algn="l"/>
                <a:tab pos="7021195" algn="l"/>
                <a:tab pos="9631680"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Touching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TV programme given on CCTV once a year. On March 4 this year, ten models received their awards for their moving stories and great achievements for our society. Here are two people from the list. Their strong character helped them overcome the difficulties in life and become widely known.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 Mengtao won China’s first Olympic gold medal in the women’s freestyle skiing aerials at the Beijing Winter Olympics. Before that, her team had already won a silver medal in the mixed team aerials at the Olympics. However, few people know she has suffered a lot of pressure and health problems caused by training.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244494" y="764704"/>
            <a:ext cx="3701422" cy="49767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Hong,from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Suzhou, had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cerebral palsy because of a fever when he was one year old. Though he was often laughed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worked hard and tried many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jobs,such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repairing bikes and selling newspapers. Finally he opened a factory and helped more people out of poverty.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how can we deal with the difficulties in real life?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First,get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close to nature. Spending time in nature can help cheer up your spirits. So try to break the worry and stress by exercising outdoors.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accept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difficulties in life. They cannot be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avoided, 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important to learn to accept them. It probably brings you new chances.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Third, ask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help and support. If you can’t solve the problems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alone, 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turn to your family members or trusted friends.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models received Touching China awards this year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280976"/>
            <a:ext cx="113681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Ten</a:t>
            </a:r>
            <a:r>
              <a:rPr lang="en-US" altLang="zh-CN" b="1" dirty="0"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18167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March 4 this year,ten models received their awards for their moving stories and great achievements for our society</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可知，今年有十位获奖者。故填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Ten</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70662" y="454103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few people know she has suffered a lot of pressure and health problems caused by training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可知，训练使徐梦桃承受了很大压力和身体健康问题。故填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88390" y="400524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Yes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70662" y="347039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Xu Mengtao suffer a lot during her training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702927"/>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b="1">
                <a:solidFill>
                  <a:srgbClr val="FF0000"/>
                </a:solidFill>
                <a:latin typeface="Times New Roman" panose="02020603050405020304" pitchFamily="18" charset="0"/>
                <a:ea typeface="宋体" panose="02010600030101010101" pitchFamily="2" charset="-122"/>
              </a:rPr>
              <a:t>“Though he was often laughed at, he worked hard and tried many jobs, such as repairing bikes and selling newspapers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可知，尽管陆鸿经常被嘲笑，但他努力工作并尝试了很多职业，比如修车和卖报纸。故填</a:t>
            </a:r>
            <a:r>
              <a:rPr lang="en-US" altLang="zh-CN" b="1">
                <a:solidFill>
                  <a:srgbClr val="FF0000"/>
                </a:solidFill>
                <a:latin typeface="Times New Roman" panose="02020603050405020304" pitchFamily="18" charset="0"/>
                <a:ea typeface="宋体" panose="02010600030101010101" pitchFamily="2" charset="-122"/>
              </a:rPr>
              <a:t>He tried many jobs, such as repairing bikes and selling newspapers</a:t>
            </a:r>
            <a:r>
              <a:rPr lang="en-US" altLang="zh-CN" b="1">
                <a:solidFill>
                  <a:srgbClr val="FF0000"/>
                </a:solidFill>
                <a:latin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2131043"/>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He tried many jobs,such as repairing bikes and selling newspapers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632283"/>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Lu Hong do before opening the factory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630919"/>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 how can we deal with the difficulties in real life?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那么我们该如何应对现实生活中的困难呢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“Second”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“Third”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可知，最后一段列举了面对困难的建议。故填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we can deal with the difficulties in real life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2095131"/>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How we can deal with the difficulties in real life</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560275"/>
            <a:ext cx="11485848" cy="1200329"/>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the last paragraph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234858"/>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开放性试题，言之有理即可。故参考答案为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like the second reason best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accepting difficulties can bring me new chances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478582" y="2662974"/>
            <a:ext cx="113681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I like the second advice best, because accepting difficulties can bring me new chances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2204854"/>
            <a:ext cx="11485848" cy="1200329"/>
          </a:xfrm>
        </p:spPr>
        <p:txBody>
          <a:bodyPr/>
          <a:lstStyle/>
          <a:p>
            <a:pPr hangingPunct="0">
              <a:spcAft>
                <a:spcPts val="0"/>
              </a:spcAft>
              <a:tabLst>
                <a:tab pos="3681095" algn="l"/>
                <a:tab pos="7019925" algn="l"/>
                <a:tab pos="963104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advice do you like best in the last paragraph</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745925" y="2298690"/>
            <a:ext cx="3321303" cy="4120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auto">
        <a:noFill/>
        <a:ln>
          <a:noFill/>
        </a:ln>
      </a:spPr>
      <a:bodyPr vert="horz" wrap="none" lIns="91440" tIns="45720" rIns="91440" bIns="45720" numCol="1" rtlCol="0" anchor="t" anchorCtr="0" compatLnSpc="1">
        <a:spAutoFit/>
      </a:bodyPr>
      <a:lstStyle>
        <a:defPPr eaLnBrk="1" hangingPunct="1">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3104</Words>
  <Application>WPS 演示</Application>
  <PresentationFormat>自定义</PresentationFormat>
  <Paragraphs>48</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458</cp:revision>
  <dcterms:created xsi:type="dcterms:W3CDTF">2020-11-06T05:24:00Z</dcterms:created>
  <dcterms:modified xsi:type="dcterms:W3CDTF">2025-09-17T08:06:39Z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